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68" r:id="rId3"/>
    <p:sldId id="272" r:id="rId4"/>
    <p:sldId id="277" r:id="rId5"/>
    <p:sldId id="275" r:id="rId6"/>
    <p:sldId id="279" r:id="rId7"/>
    <p:sldId id="281" r:id="rId8"/>
    <p:sldId id="286" r:id="rId9"/>
    <p:sldId id="282" r:id="rId10"/>
    <p:sldId id="283" r:id="rId11"/>
    <p:sldId id="285" r:id="rId12"/>
    <p:sldId id="288" r:id="rId13"/>
    <p:sldId id="292" r:id="rId14"/>
    <p:sldId id="291" r:id="rId15"/>
    <p:sldId id="290" r:id="rId16"/>
    <p:sldId id="289" r:id="rId17"/>
    <p:sldId id="273" r:id="rId18"/>
    <p:sldId id="257" r:id="rId19"/>
    <p:sldId id="258" r:id="rId20"/>
    <p:sldId id="259" r:id="rId21"/>
    <p:sldId id="260" r:id="rId22"/>
    <p:sldId id="261" r:id="rId23"/>
    <p:sldId id="262" r:id="rId24"/>
    <p:sldId id="263" r:id="rId25"/>
    <p:sldId id="264" r:id="rId26"/>
    <p:sldId id="265" r:id="rId27"/>
    <p:sldId id="266" r:id="rId28"/>
    <p:sldId id="267" r:id="rId29"/>
    <p:sldId id="278"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88718" autoAdjust="0"/>
  </p:normalViewPr>
  <p:slideViewPr>
    <p:cSldViewPr>
      <p:cViewPr varScale="1">
        <p:scale>
          <a:sx n="102" d="100"/>
          <a:sy n="102" d="100"/>
        </p:scale>
        <p:origin x="1902" y="114"/>
      </p:cViewPr>
      <p:guideLst>
        <p:guide orient="horz" pos="2160"/>
        <p:guide pos="2880"/>
      </p:guideLst>
    </p:cSldViewPr>
  </p:slideViewPr>
  <p:notesTextViewPr>
    <p:cViewPr>
      <p:scale>
        <a:sx n="100" d="100"/>
        <a:sy n="100" d="100"/>
      </p:scale>
      <p:origin x="0" y="0"/>
    </p:cViewPr>
  </p:notesTextViewPr>
  <p:sorterViewPr>
    <p:cViewPr>
      <p:scale>
        <a:sx n="137" d="100"/>
        <a:sy n="137" d="100"/>
      </p:scale>
      <p:origin x="0" y="-100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D1EA44-7DB3-4113-A8A7-E41DAECDCF09}" type="datetimeFigureOut">
              <a:rPr lang="tr-TR" smtClean="0"/>
              <a:t>23.11.2021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7C4E0B-E953-46FD-985B-32A62FAE05B5}" type="slidenum">
              <a:rPr lang="tr-TR" smtClean="0"/>
              <a:t>‹#›</a:t>
            </a:fld>
            <a:endParaRPr lang="tr-TR"/>
          </a:p>
        </p:txBody>
      </p:sp>
    </p:spTree>
    <p:extLst>
      <p:ext uri="{BB962C8B-B14F-4D97-AF65-F5344CB8AC3E}">
        <p14:creationId xmlns:p14="http://schemas.microsoft.com/office/powerpoint/2010/main" val="2541421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17C4E0B-E953-46FD-985B-32A62FAE05B5}" type="slidenum">
              <a:rPr lang="tr-TR" smtClean="0"/>
              <a:t>4</a:t>
            </a:fld>
            <a:endParaRPr lang="tr-TR"/>
          </a:p>
        </p:txBody>
      </p:sp>
    </p:spTree>
    <p:extLst>
      <p:ext uri="{BB962C8B-B14F-4D97-AF65-F5344CB8AC3E}">
        <p14:creationId xmlns:p14="http://schemas.microsoft.com/office/powerpoint/2010/main" val="1927619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kern="1200" dirty="0" smtClean="0">
                <a:solidFill>
                  <a:schemeClr val="tx1"/>
                </a:solidFill>
                <a:effectLst/>
                <a:latin typeface="+mn-lt"/>
                <a:ea typeface="+mn-ea"/>
                <a:cs typeface="+mn-cs"/>
              </a:rPr>
              <a:t>Black </a:t>
            </a:r>
            <a:r>
              <a:rPr lang="tr-TR" sz="1200" b="0" i="0" kern="1200" dirty="0" err="1" smtClean="0">
                <a:solidFill>
                  <a:schemeClr val="tx1"/>
                </a:solidFill>
                <a:effectLst/>
                <a:latin typeface="+mn-lt"/>
                <a:ea typeface="+mn-ea"/>
                <a:cs typeface="+mn-cs"/>
              </a:rPr>
              <a:t>Mirror’ın</a:t>
            </a:r>
            <a:r>
              <a:rPr lang="tr-TR" sz="1200" b="0" i="0" kern="1200" dirty="0" smtClean="0">
                <a:solidFill>
                  <a:schemeClr val="tx1"/>
                </a:solidFill>
                <a:effectLst/>
                <a:latin typeface="+mn-lt"/>
                <a:ea typeface="+mn-ea"/>
                <a:cs typeface="+mn-cs"/>
              </a:rPr>
              <a:t>, </a:t>
            </a:r>
            <a:r>
              <a:rPr lang="tr-TR" sz="1200" b="0" i="0" kern="1200" dirty="0" err="1" smtClean="0">
                <a:solidFill>
                  <a:schemeClr val="tx1"/>
                </a:solidFill>
                <a:effectLst/>
                <a:latin typeface="+mn-lt"/>
                <a:ea typeface="+mn-ea"/>
                <a:cs typeface="+mn-cs"/>
              </a:rPr>
              <a:t>Arkangel</a:t>
            </a:r>
            <a:r>
              <a:rPr lang="tr-TR" sz="1200" b="0" i="0" kern="1200" dirty="0" smtClean="0">
                <a:solidFill>
                  <a:schemeClr val="tx1"/>
                </a:solidFill>
                <a:effectLst/>
                <a:latin typeface="+mn-lt"/>
                <a:ea typeface="+mn-ea"/>
                <a:cs typeface="+mn-cs"/>
              </a:rPr>
              <a:t>, </a:t>
            </a:r>
            <a:r>
              <a:rPr lang="tr-TR" sz="1200" u="sng" kern="1200" dirty="0" smtClean="0">
                <a:solidFill>
                  <a:schemeClr val="tx1"/>
                </a:solidFill>
                <a:effectLst/>
                <a:latin typeface="+mn-lt"/>
                <a:ea typeface="+mn-ea"/>
                <a:cs typeface="+mn-cs"/>
              </a:rPr>
              <a:t>ebeveynlik miti, </a:t>
            </a:r>
            <a:r>
              <a:rPr lang="tr-TR" sz="1200" kern="1200" dirty="0" smtClean="0">
                <a:solidFill>
                  <a:schemeClr val="tx1"/>
                </a:solidFill>
                <a:effectLst/>
                <a:latin typeface="+mn-lt"/>
                <a:ea typeface="+mn-ea"/>
                <a:cs typeface="+mn-cs"/>
              </a:rPr>
              <a:t>proje çocuklar yaklaşımı, çocuklarının başarısıyla kibirlenen ya da başarısızlıkları ile dibe düşen ebeveynler,</a:t>
            </a:r>
            <a:endParaRPr lang="tr-TR" dirty="0" smtClean="0"/>
          </a:p>
          <a:p>
            <a:endParaRPr lang="tr-TR" dirty="0"/>
          </a:p>
        </p:txBody>
      </p:sp>
      <p:sp>
        <p:nvSpPr>
          <p:cNvPr id="4" name="Slayt Numarası Yer Tutucusu 3"/>
          <p:cNvSpPr>
            <a:spLocks noGrp="1"/>
          </p:cNvSpPr>
          <p:nvPr>
            <p:ph type="sldNum" sz="quarter" idx="10"/>
          </p:nvPr>
        </p:nvSpPr>
        <p:spPr/>
        <p:txBody>
          <a:bodyPr/>
          <a:lstStyle/>
          <a:p>
            <a:fld id="{B17C4E0B-E953-46FD-985B-32A62FAE05B5}" type="slidenum">
              <a:rPr lang="tr-TR" smtClean="0"/>
              <a:t>6</a:t>
            </a:fld>
            <a:endParaRPr lang="tr-TR"/>
          </a:p>
        </p:txBody>
      </p:sp>
    </p:spTree>
    <p:extLst>
      <p:ext uri="{BB962C8B-B14F-4D97-AF65-F5344CB8AC3E}">
        <p14:creationId xmlns:p14="http://schemas.microsoft.com/office/powerpoint/2010/main" val="3474684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23.11.2021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196752"/>
            <a:ext cx="8359080" cy="4464496"/>
          </a:xfrm>
        </p:spPr>
        <p:txBody>
          <a:bodyPr>
            <a:normAutofit/>
          </a:bodyPr>
          <a:lstStyle/>
          <a:p>
            <a:pPr algn="ctr"/>
            <a:r>
              <a:rPr lang="tr-TR" dirty="0" smtClean="0">
                <a:solidFill>
                  <a:schemeClr val="tx1"/>
                </a:solidFill>
                <a:latin typeface="+mn-lt"/>
              </a:rPr>
              <a:t>Pozitif Disiplin</a:t>
            </a:r>
            <a:br>
              <a:rPr lang="tr-TR" dirty="0" smtClean="0">
                <a:solidFill>
                  <a:schemeClr val="tx1"/>
                </a:solidFill>
                <a:latin typeface="+mn-lt"/>
              </a:rPr>
            </a:br>
            <a:r>
              <a:rPr lang="tr-TR" dirty="0" smtClean="0">
                <a:solidFill>
                  <a:schemeClr val="tx1"/>
                </a:solidFill>
                <a:latin typeface="+mn-lt"/>
              </a:rPr>
              <a:t>ve </a:t>
            </a:r>
            <a:br>
              <a:rPr lang="tr-TR" dirty="0" smtClean="0">
                <a:solidFill>
                  <a:schemeClr val="tx1"/>
                </a:solidFill>
                <a:latin typeface="+mn-lt"/>
              </a:rPr>
            </a:br>
            <a:r>
              <a:rPr lang="tr-TR" dirty="0" smtClean="0">
                <a:solidFill>
                  <a:schemeClr val="tx1"/>
                </a:solidFill>
                <a:latin typeface="+mn-lt"/>
              </a:rPr>
              <a:t>Çocuklarda Öz Denetim Becerisini Geliştirme</a:t>
            </a:r>
            <a:endParaRPr lang="tr-TR" dirty="0">
              <a:solidFill>
                <a:schemeClr val="tx1"/>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84784"/>
            <a:ext cx="8229600" cy="4839816"/>
          </a:xfrm>
        </p:spPr>
        <p:txBody>
          <a:bodyPr>
            <a:normAutofit/>
          </a:bodyPr>
          <a:lstStyle/>
          <a:p>
            <a:pPr marL="0" indent="0">
              <a:buNone/>
            </a:pPr>
            <a:r>
              <a:rPr lang="tr-TR" dirty="0"/>
              <a:t>Helikopter ebeveynlere sahip çocuklar genellikle güven problemi yaşıyorlar ve bu durum gelecekteki ilişkilerine zarar veriyor. Bunun yanı sıra, hayata ne yazık ki hazırlıksız yakalanıyorlar. Kendi işlerini kendi başlarına halledemeyecekleri duygusuna kapılıyorlar. Bağımsız olmayı öğrenemediklerinden sıradan aktiviteleri yapabilme yeteneğine bile sahip olduklarını fark edemiyorlar.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4797152"/>
            <a:ext cx="2771775" cy="1647825"/>
          </a:xfrm>
          <a:prstGeom prst="rect">
            <a:avLst/>
          </a:prstGeom>
        </p:spPr>
      </p:pic>
    </p:spTree>
    <p:extLst>
      <p:ext uri="{BB962C8B-B14F-4D97-AF65-F5344CB8AC3E}">
        <p14:creationId xmlns:p14="http://schemas.microsoft.com/office/powerpoint/2010/main" val="1980709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08720"/>
            <a:ext cx="8229600" cy="4389120"/>
          </a:xfrm>
        </p:spPr>
        <p:txBody>
          <a:bodyPr>
            <a:normAutofit lnSpcReduction="10000"/>
          </a:bodyPr>
          <a:lstStyle/>
          <a:p>
            <a:pPr marL="0" indent="0">
              <a:buNone/>
            </a:pPr>
            <a:r>
              <a:rPr lang="tr-TR" dirty="0" smtClean="0"/>
              <a:t>Hayatlarında </a:t>
            </a:r>
            <a:r>
              <a:rPr lang="tr-TR" dirty="0"/>
              <a:t>bir sorunla ya da tümsekle karşılaştıklarında, kendileri yerine o sorunu sihirli bir şekilde ortadan kaldıracak bir kişinin ya da varlığın olduğuna inanıyorlar. Savaşmaya ya da mücadele etmeye ihtiyaç duymuyorlar çünkü bu zamana kadar her şey ebeveynleri tarafından onlar için sağlanmış. Dünyayı ya da kendi dünyalarını değiştirme gereklilikleri yok çünkü hiçbir sorun sonsuza kadar sürmez. Sihirli bir güç (yani ebeveynleri) gelip sorunları onlar için kolayca yok edebilir. Bundandır ki bu şekilde büyüyen çocuklar, büyüyünce de hala ebeveynlerine bağımlı yetişkinlere dönüşüyorlar.</a:t>
            </a:r>
          </a:p>
          <a:p>
            <a:endParaRPr lang="tr-TR" dirty="0"/>
          </a:p>
        </p:txBody>
      </p:sp>
      <p:pic>
        <p:nvPicPr>
          <p:cNvPr id="6" name="İçerik Yer Tutucus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5297839"/>
            <a:ext cx="4032448" cy="1569099"/>
          </a:xfrm>
          <a:prstGeom prst="rect">
            <a:avLst/>
          </a:prstGeom>
        </p:spPr>
      </p:pic>
    </p:spTree>
    <p:extLst>
      <p:ext uri="{BB962C8B-B14F-4D97-AF65-F5344CB8AC3E}">
        <p14:creationId xmlns:p14="http://schemas.microsoft.com/office/powerpoint/2010/main" val="1585979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Pozitif Disiplin</a:t>
            </a:r>
            <a:endParaRPr lang="tr-TR" dirty="0"/>
          </a:p>
        </p:txBody>
      </p:sp>
      <p:sp>
        <p:nvSpPr>
          <p:cNvPr id="3" name="İçerik Yer Tutucusu 2"/>
          <p:cNvSpPr>
            <a:spLocks noGrp="1"/>
          </p:cNvSpPr>
          <p:nvPr>
            <p:ph idx="1"/>
          </p:nvPr>
        </p:nvSpPr>
        <p:spPr/>
        <p:txBody>
          <a:bodyPr/>
          <a:lstStyle/>
          <a:p>
            <a:pPr marL="0" indent="0">
              <a:buNone/>
            </a:pPr>
            <a:r>
              <a:rPr lang="tr-TR" dirty="0"/>
              <a:t>Çocukların kendi hareketlerini kontrol edebilmelerine ve problemlerini çözmelerine yardımcı olan bir yönetim tekniğidir. Aynı zamanda pozitif disiplin, çocuklar toplumsal kuralları öğrenirken kendileri hakkında iyi şeyler hissetmelerine de olanak sağlamaktadır.</a:t>
            </a:r>
          </a:p>
          <a:p>
            <a:pPr marL="0" indent="0">
              <a:buNone/>
            </a:pPr>
            <a:r>
              <a:rPr lang="tr-TR" dirty="0"/>
              <a:t>Yetişkin davranışlarıyla çocuğun kendi davranışları arasında bir bütünlük sağlamak, pozitif disiplin için çok önemlidir. Çocuklar büyüklerin söyledikleri ile yaptıkları arasındaki boşlukları değerlendirmeye son derece yatkındır.</a:t>
            </a:r>
          </a:p>
          <a:p>
            <a:endParaRPr lang="tr-TR" dirty="0"/>
          </a:p>
        </p:txBody>
      </p:sp>
    </p:spTree>
    <p:extLst>
      <p:ext uri="{BB962C8B-B14F-4D97-AF65-F5344CB8AC3E}">
        <p14:creationId xmlns:p14="http://schemas.microsoft.com/office/powerpoint/2010/main" val="221878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5400" b="1" dirty="0"/>
              <a:t>Pozitif disiplinin iki temel amacı vardır;</a:t>
            </a:r>
            <a:endParaRPr lang="tr-TR" dirty="0"/>
          </a:p>
        </p:txBody>
      </p:sp>
      <p:sp>
        <p:nvSpPr>
          <p:cNvPr id="3" name="İçerik Yer Tutucusu 2"/>
          <p:cNvSpPr>
            <a:spLocks noGrp="1"/>
          </p:cNvSpPr>
          <p:nvPr>
            <p:ph idx="1"/>
          </p:nvPr>
        </p:nvSpPr>
        <p:spPr/>
        <p:txBody>
          <a:bodyPr/>
          <a:lstStyle/>
          <a:p>
            <a:r>
              <a:rPr lang="tr-TR" dirty="0"/>
              <a:t>Birincisi, çocuğa anlaşılır, kesin ve sınırları olan, güvenli bir ortam sunmaktır. Bu ortam çocuğun sağlıklı gelişimi için gereklidir. </a:t>
            </a:r>
          </a:p>
          <a:p>
            <a:pPr marL="0" indent="0">
              <a:buNone/>
            </a:pPr>
            <a:endParaRPr lang="tr-TR" dirty="0"/>
          </a:p>
          <a:p>
            <a:r>
              <a:rPr lang="tr-TR" dirty="0"/>
              <a:t>İkinci  amacı ise, çocuğun kendi kendini yönetme yeteneği yani öz denetim kazanmasıdır. Çocuk denetim altında değilken de öğrendiklerini uygulayabilmeli, kurallara uymayı sürdürebilmelidir</a:t>
            </a:r>
          </a:p>
          <a:p>
            <a:endParaRPr lang="tr-TR" dirty="0"/>
          </a:p>
        </p:txBody>
      </p:sp>
    </p:spTree>
    <p:extLst>
      <p:ext uri="{BB962C8B-B14F-4D97-AF65-F5344CB8AC3E}">
        <p14:creationId xmlns:p14="http://schemas.microsoft.com/office/powerpoint/2010/main" val="1428289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Pozitif disiplin için oldukça önemli bir kaç unsur bulunmaktadır. </a:t>
            </a:r>
          </a:p>
          <a:p>
            <a:r>
              <a:rPr lang="tr-TR" i="1" dirty="0"/>
              <a:t>Çocuklara seçenekler sunma </a:t>
            </a:r>
          </a:p>
          <a:p>
            <a:r>
              <a:rPr lang="tr-TR" i="1" dirty="0"/>
              <a:t>Öğrenme için </a:t>
            </a:r>
            <a:r>
              <a:rPr lang="tr-TR" b="1" i="1" dirty="0"/>
              <a:t>doğal </a:t>
            </a:r>
            <a:r>
              <a:rPr lang="tr-TR" i="1" dirty="0"/>
              <a:t>ve </a:t>
            </a:r>
            <a:r>
              <a:rPr lang="tr-TR" b="1" i="1" dirty="0"/>
              <a:t>mantıklı</a:t>
            </a:r>
            <a:r>
              <a:rPr lang="tr-TR" i="1" dirty="0"/>
              <a:t> sonuçlar kullanma</a:t>
            </a:r>
          </a:p>
          <a:p>
            <a:r>
              <a:rPr lang="tr-TR" i="1" dirty="0"/>
              <a:t>Pozitif yaşam becerileri için gerekli olanları bir araya getirme</a:t>
            </a:r>
          </a:p>
          <a:p>
            <a:r>
              <a:rPr lang="tr-TR" i="1" dirty="0"/>
              <a:t>Problem çözme becerilerini çocuklara öğretmektir</a:t>
            </a:r>
            <a:endParaRPr lang="tr-TR" dirty="0"/>
          </a:p>
          <a:p>
            <a:endParaRPr lang="tr-TR" dirty="0"/>
          </a:p>
        </p:txBody>
      </p:sp>
    </p:spTree>
    <p:extLst>
      <p:ext uri="{BB962C8B-B14F-4D97-AF65-F5344CB8AC3E}">
        <p14:creationId xmlns:p14="http://schemas.microsoft.com/office/powerpoint/2010/main" val="3586379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Öz Denetim</a:t>
            </a:r>
            <a:endParaRPr lang="tr-TR" dirty="0"/>
          </a:p>
        </p:txBody>
      </p:sp>
      <p:sp>
        <p:nvSpPr>
          <p:cNvPr id="3" name="İçerik Yer Tutucusu 2"/>
          <p:cNvSpPr>
            <a:spLocks noGrp="1"/>
          </p:cNvSpPr>
          <p:nvPr>
            <p:ph idx="1"/>
          </p:nvPr>
        </p:nvSpPr>
        <p:spPr/>
        <p:txBody>
          <a:bodyPr/>
          <a:lstStyle/>
          <a:p>
            <a:pPr marL="0" indent="0">
              <a:buNone/>
            </a:pPr>
            <a:r>
              <a:rPr lang="tr-TR" dirty="0"/>
              <a:t>Bireyin çevreden gelen uyaranlara en uygun şekilde uyum sağlamasını/tepki vermesini sağlayan birçok beceriden oluşan karmaşık bir süreçtir. Öz denetim  en genel tanımıyla duygularımızı, düşüncelerimizi ve davranışlarımızı kontrol edebilmek ile ilgilidir.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4020274"/>
            <a:ext cx="3707904" cy="2649086"/>
          </a:xfrm>
          <a:prstGeom prst="rect">
            <a:avLst/>
          </a:prstGeom>
        </p:spPr>
      </p:pic>
    </p:spTree>
    <p:extLst>
      <p:ext uri="{BB962C8B-B14F-4D97-AF65-F5344CB8AC3E}">
        <p14:creationId xmlns:p14="http://schemas.microsoft.com/office/powerpoint/2010/main" val="1335169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Kişinin bazı kuralları benimsemesi ve dış uyarılara gerek kalmadan bu kurallara kendi kendine uyması ve uygulamasıdır.</a:t>
            </a:r>
          </a:p>
          <a:p>
            <a:pPr marL="0" indent="0">
              <a:buNone/>
            </a:pPr>
            <a:endParaRPr lang="tr-TR" dirty="0"/>
          </a:p>
          <a:p>
            <a:pPr marL="0" indent="0">
              <a:buNone/>
            </a:pPr>
            <a:r>
              <a:rPr lang="tr-TR" dirty="0"/>
              <a:t>Pozitif disiplin uygulamalarıyla varılmak istenen asıl hedef de budur.</a:t>
            </a:r>
          </a:p>
          <a:p>
            <a:endParaRPr lang="tr-TR" dirty="0"/>
          </a:p>
        </p:txBody>
      </p:sp>
    </p:spTree>
    <p:extLst>
      <p:ext uri="{BB962C8B-B14F-4D97-AF65-F5344CB8AC3E}">
        <p14:creationId xmlns:p14="http://schemas.microsoft.com/office/powerpoint/2010/main" val="1263039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04088"/>
            <a:ext cx="8229600" cy="1428768"/>
          </a:xfrm>
        </p:spPr>
        <p:txBody>
          <a:bodyPr>
            <a:normAutofit fontScale="90000"/>
          </a:bodyPr>
          <a:lstStyle/>
          <a:p>
            <a:pPr algn="ctr"/>
            <a:r>
              <a:rPr lang="tr-TR" b="1" dirty="0">
                <a:solidFill>
                  <a:schemeClr val="bg2">
                    <a:lumMod val="25000"/>
                  </a:schemeClr>
                </a:solidFill>
                <a:latin typeface="+mn-lt"/>
              </a:rPr>
              <a:t>Çocuklar</a:t>
            </a:r>
            <a:r>
              <a:rPr lang="tr-TR" b="1" dirty="0">
                <a:latin typeface="+mn-lt"/>
              </a:rPr>
              <a:t> </a:t>
            </a:r>
            <a:r>
              <a:rPr lang="tr-TR" b="1" dirty="0" smtClean="0">
                <a:latin typeface="+mn-lt"/>
              </a:rPr>
              <a:t>Öz Denetimi Nasıl </a:t>
            </a:r>
            <a:r>
              <a:rPr lang="tr-TR" b="1" dirty="0">
                <a:latin typeface="+mn-lt"/>
              </a:rPr>
              <a:t>K</a:t>
            </a:r>
            <a:r>
              <a:rPr lang="tr-TR" b="1" dirty="0" smtClean="0">
                <a:latin typeface="+mn-lt"/>
              </a:rPr>
              <a:t>azanır</a:t>
            </a:r>
            <a:r>
              <a:rPr lang="tr-TR" b="1" dirty="0">
                <a:latin typeface="+mn-lt"/>
              </a:rPr>
              <a:t>? </a:t>
            </a:r>
          </a:p>
        </p:txBody>
      </p:sp>
      <p:sp>
        <p:nvSpPr>
          <p:cNvPr id="3" name="İçerik Yer Tutucusu 2"/>
          <p:cNvSpPr>
            <a:spLocks noGrp="1"/>
          </p:cNvSpPr>
          <p:nvPr>
            <p:ph idx="1"/>
          </p:nvPr>
        </p:nvSpPr>
        <p:spPr>
          <a:xfrm>
            <a:off x="251520" y="1935480"/>
            <a:ext cx="8435280" cy="4389120"/>
          </a:xfrm>
        </p:spPr>
        <p:txBody>
          <a:bodyPr/>
          <a:lstStyle/>
          <a:p>
            <a:pPr marL="0" indent="0" algn="ctr">
              <a:buNone/>
            </a:pPr>
            <a:endParaRPr lang="tr-TR" dirty="0" smtClean="0"/>
          </a:p>
          <a:p>
            <a:pPr marL="0" indent="0" algn="ctr">
              <a:buNone/>
            </a:pPr>
            <a:endParaRPr lang="tr-TR" dirty="0"/>
          </a:p>
          <a:p>
            <a:pPr marL="0" indent="0" algn="ctr">
              <a:buNone/>
            </a:pPr>
            <a:r>
              <a:rPr lang="tr-TR" sz="4400" b="1" dirty="0" smtClean="0">
                <a:solidFill>
                  <a:srgbClr val="C00000"/>
                </a:solidFill>
              </a:rPr>
              <a:t>ANNE BABALAR İZİN VERİRSE</a:t>
            </a:r>
            <a:r>
              <a:rPr lang="tr-TR" sz="4400" dirty="0" smtClean="0"/>
              <a:t/>
            </a:r>
            <a:br>
              <a:rPr lang="tr-TR" sz="4400" dirty="0" smtClean="0"/>
            </a:br>
            <a:endParaRPr lang="tr-TR" sz="4400" dirty="0"/>
          </a:p>
        </p:txBody>
      </p:sp>
    </p:spTree>
    <p:extLst>
      <p:ext uri="{BB962C8B-B14F-4D97-AF65-F5344CB8AC3E}">
        <p14:creationId xmlns:p14="http://schemas.microsoft.com/office/powerpoint/2010/main" val="2459409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580896"/>
          </a:xfrm>
        </p:spPr>
        <p:txBody>
          <a:bodyPr>
            <a:normAutofit fontScale="90000"/>
          </a:bodyPr>
          <a:lstStyle/>
          <a:p>
            <a:pPr algn="ct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r>
              <a:rPr lang="tr-TR" b="1" dirty="0" smtClean="0">
                <a:solidFill>
                  <a:schemeClr val="bg2">
                    <a:lumMod val="25000"/>
                  </a:schemeClr>
                </a:solidFill>
                <a:latin typeface="+mn-lt"/>
              </a:rPr>
              <a:t>ÇOCUKLARDA ÖZ DENETİMİ SAĞLAMA YOLLARI</a:t>
            </a:r>
            <a:r>
              <a:rPr lang="tr-TR" dirty="0" smtClean="0">
                <a:latin typeface="+mn-lt"/>
              </a:rPr>
              <a:t/>
            </a:r>
            <a:br>
              <a:rPr lang="tr-TR" dirty="0" smtClean="0">
                <a:latin typeface="+mn-lt"/>
              </a:rPr>
            </a:br>
            <a:endParaRPr lang="tr-TR" dirty="0">
              <a:latin typeface="+mn-lt"/>
            </a:endParaRPr>
          </a:p>
        </p:txBody>
      </p:sp>
      <p:sp>
        <p:nvSpPr>
          <p:cNvPr id="3" name="2 İçerik Yer Tutucusu"/>
          <p:cNvSpPr>
            <a:spLocks noGrp="1"/>
          </p:cNvSpPr>
          <p:nvPr>
            <p:ph idx="1"/>
          </p:nvPr>
        </p:nvSpPr>
        <p:spPr>
          <a:xfrm>
            <a:off x="251520" y="2636912"/>
            <a:ext cx="8712968" cy="4032448"/>
          </a:xfrm>
        </p:spPr>
        <p:txBody>
          <a:bodyPr>
            <a:normAutofit fontScale="92500" lnSpcReduction="20000"/>
          </a:bodyPr>
          <a:lstStyle/>
          <a:p>
            <a:pPr>
              <a:buNone/>
            </a:pPr>
            <a:r>
              <a:rPr lang="tr-TR" dirty="0" smtClean="0"/>
              <a:t>   </a:t>
            </a:r>
            <a:r>
              <a:rPr lang="tr-TR" sz="2800" dirty="0" smtClean="0"/>
              <a:t>Çocukların öz denetimlerini sağlamaları için üç tip kaynağa ihtiyaçları vardır; </a:t>
            </a:r>
          </a:p>
          <a:p>
            <a:r>
              <a:rPr lang="tr-TR" sz="2800" b="1" i="1" dirty="0"/>
              <a:t>K</a:t>
            </a:r>
            <a:r>
              <a:rPr lang="tr-TR" sz="2800" b="1" i="1" dirty="0" smtClean="0"/>
              <a:t>endileri ve diğerleri hakkında iyi duygular</a:t>
            </a:r>
          </a:p>
          <a:p>
            <a:r>
              <a:rPr lang="tr-TR" sz="2800" b="1" i="1" dirty="0"/>
              <a:t>D</a:t>
            </a:r>
            <a:r>
              <a:rPr lang="tr-TR" sz="2800" b="1" i="1" dirty="0" smtClean="0"/>
              <a:t>oğru ve yanlışı anlama</a:t>
            </a:r>
          </a:p>
          <a:p>
            <a:r>
              <a:rPr lang="tr-TR" sz="2800" b="1" i="1" dirty="0" smtClean="0"/>
              <a:t>Problemleri çözmek için alternatiflerin olması.</a:t>
            </a:r>
            <a:r>
              <a:rPr lang="tr-TR" sz="2800" i="1" dirty="0" smtClean="0"/>
              <a:t> </a:t>
            </a:r>
          </a:p>
          <a:p>
            <a:pPr>
              <a:buNone/>
            </a:pPr>
            <a:endParaRPr lang="tr-TR" sz="2800" i="1" dirty="0" smtClean="0"/>
          </a:p>
          <a:p>
            <a:pPr>
              <a:buNone/>
            </a:pPr>
            <a:r>
              <a:rPr lang="tr-TR" sz="2800" dirty="0" smtClean="0"/>
              <a:t>   Bazı stratejiler problem davranışları önleyici, bazıları iyileştirici ve değişim için bir plân geliştirici olmakla beraber hepsi ebeveynlere pozitif ve etkili bir disiplin yaklaşımını sunmaktadır </a:t>
            </a:r>
            <a:endParaRPr lang="tr-TR" sz="2800" dirty="0"/>
          </a:p>
        </p:txBody>
      </p:sp>
      <p:pic>
        <p:nvPicPr>
          <p:cNvPr id="4" name="Picture 4" descr="satranc"/>
          <p:cNvPicPr>
            <a:picLocks noChangeAspect="1" noChangeArrowheads="1"/>
          </p:cNvPicPr>
          <p:nvPr/>
        </p:nvPicPr>
        <p:blipFill>
          <a:blip r:embed="rId2" cstate="print"/>
          <a:srcRect/>
          <a:stretch>
            <a:fillRect/>
          </a:stretch>
        </p:blipFill>
        <p:spPr>
          <a:xfrm>
            <a:off x="0" y="-99392"/>
            <a:ext cx="9144000" cy="11525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504" y="548680"/>
            <a:ext cx="8579296" cy="1298408"/>
          </a:xfrm>
        </p:spPr>
        <p:txBody>
          <a:bodyPr>
            <a:normAutofit fontScale="90000"/>
          </a:bodyPr>
          <a:lstStyle/>
          <a:p>
            <a:pPr algn="ctr"/>
            <a:r>
              <a:rPr lang="tr-TR" b="1" dirty="0" smtClean="0">
                <a:latin typeface="+mn-lt"/>
              </a:rPr>
              <a:t>Sevgiyi ifade etme ve koşulsuz sevme</a:t>
            </a:r>
            <a:endParaRPr lang="tr-TR" dirty="0">
              <a:latin typeface="+mn-lt"/>
            </a:endParaRPr>
          </a:p>
        </p:txBody>
      </p:sp>
      <p:sp>
        <p:nvSpPr>
          <p:cNvPr id="3" name="2 İçerik Yer Tutucusu"/>
          <p:cNvSpPr>
            <a:spLocks noGrp="1"/>
          </p:cNvSpPr>
          <p:nvPr>
            <p:ph idx="1"/>
          </p:nvPr>
        </p:nvSpPr>
        <p:spPr/>
        <p:txBody>
          <a:bodyPr/>
          <a:lstStyle/>
          <a:p>
            <a:pPr>
              <a:buNone/>
            </a:pPr>
            <a:r>
              <a:rPr lang="tr-TR" dirty="0" smtClean="0"/>
              <a:t>   Sıcak bir ses tonuyla çocuğa yaklaşma ve onu kucaklama bir sevgi ifadesidir ve çocukların istenmeyen davranışları göstermesini önler. Eğer bir çocuk sevildiğini hissederse, ebeveynini memnun etmek için istendik yönde davranacaktır. Çocukla iletişim içindeyken çocuğa sevgi koşullu sunulmamalı, sevginin öze ait bir duygu olduğu ve koşulsuz olduğu hissettirilmelidir. Unutulmamalıdır ki, koşullu sevgi istenmeyen davranışları uzun zaman sürecinde pekiştirmektedir.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12776"/>
            <a:ext cx="8229600" cy="4911824"/>
          </a:xfrm>
        </p:spPr>
        <p:txBody>
          <a:bodyPr>
            <a:normAutofit/>
          </a:bodyPr>
          <a:lstStyle/>
          <a:p>
            <a:pPr algn="ctr"/>
            <a:endParaRPr lang="tr-TR" dirty="0" smtClean="0"/>
          </a:p>
          <a:p>
            <a:pPr algn="ctr"/>
            <a:r>
              <a:rPr lang="tr-TR" dirty="0"/>
              <a:t>ANNE BABA TUTUMLARI</a:t>
            </a:r>
          </a:p>
          <a:p>
            <a:pPr marL="0" indent="0" algn="ctr">
              <a:buNone/>
            </a:pPr>
            <a:endParaRPr lang="tr-TR" dirty="0" smtClean="0"/>
          </a:p>
          <a:p>
            <a:pPr algn="ctr"/>
            <a:r>
              <a:rPr lang="tr-TR" dirty="0" smtClean="0"/>
              <a:t>POZİTİF DİSİPLİN NEDİR?</a:t>
            </a:r>
          </a:p>
          <a:p>
            <a:pPr algn="ctr"/>
            <a:endParaRPr lang="tr-TR" dirty="0"/>
          </a:p>
          <a:p>
            <a:pPr algn="ctr"/>
            <a:r>
              <a:rPr lang="tr-TR" dirty="0" smtClean="0"/>
              <a:t>ÖZ DENETİM </a:t>
            </a:r>
            <a:r>
              <a:rPr lang="tr-TR" dirty="0"/>
              <a:t>NEDİR?</a:t>
            </a:r>
          </a:p>
          <a:p>
            <a:pPr algn="ctr">
              <a:buNone/>
            </a:pPr>
            <a:endParaRPr lang="tr-TR" dirty="0" smtClean="0"/>
          </a:p>
          <a:p>
            <a:pPr algn="ctr"/>
            <a:r>
              <a:rPr lang="tr-TR" dirty="0" smtClean="0"/>
              <a:t>ÖZ DENETİM BECERİSİ GELİŞTİRMEK</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Tutarlı olmak</a:t>
            </a:r>
            <a:endParaRPr lang="tr-TR" dirty="0">
              <a:latin typeface="+mn-lt"/>
            </a:endParaRPr>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Çocuklar tutarlı bir çevrede iyi gelişecektir. Görüş birliğinde olan tutarlı ebeveynlerin açık bir şekilde belirlenmiş süreklilik gösteren kuralları ve sınırları vardır. Bir gün izin verilen bir davranışa diğer bir gün izin vermemek, çocuğu şaşırtacak ve konulan sınırlara tepkide bulunarak olumsuz davranışlar göstermelerini sağlayacaktır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İletişimde açık olmak</a:t>
            </a:r>
            <a:endParaRPr lang="tr-TR" dirty="0"/>
          </a:p>
        </p:txBody>
      </p:sp>
      <p:sp>
        <p:nvSpPr>
          <p:cNvPr id="3" name="2 İçerik Yer Tutucusu"/>
          <p:cNvSpPr>
            <a:spLocks noGrp="1"/>
          </p:cNvSpPr>
          <p:nvPr>
            <p:ph idx="1"/>
          </p:nvPr>
        </p:nvSpPr>
        <p:spPr/>
        <p:txBody>
          <a:bodyPr/>
          <a:lstStyle/>
          <a:p>
            <a:pPr>
              <a:buNone/>
            </a:pPr>
            <a:r>
              <a:rPr lang="tr-TR" dirty="0" smtClean="0"/>
              <a:t>   Kullanılan kelimelerin ve hareketlerin çocuğa da aynı mesajı verdiğinden emin olunmalıdır. Paylaşma gibi soyut kavramları çocuğa öğretirken bu davranışların bir çok örneğini çocuğa sunmanız ve göstermeniz gerekmektedir. Ayrıca yanlış davranışa onun dikkatini çekerek, göz kontağı kurarak sert fakat sinirli olmayan bir ses tonuyla “Kardeşini rahatsız etmemeni istiyorum. Görüyorsun ki, çok üzülüyor” diye açıklamak da yerinde bir davranış olacaktır.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latin typeface="+mn-lt"/>
              </a:rPr>
              <a:t>Problem davranışı anlamak</a:t>
            </a:r>
            <a:endParaRPr lang="tr-TR" dirty="0">
              <a:latin typeface="+mn-lt"/>
            </a:endParaRPr>
          </a:p>
        </p:txBody>
      </p:sp>
      <p:sp>
        <p:nvSpPr>
          <p:cNvPr id="3" name="2 İçerik Yer Tutucusu"/>
          <p:cNvSpPr>
            <a:spLocks noGrp="1"/>
          </p:cNvSpPr>
          <p:nvPr>
            <p:ph idx="1"/>
          </p:nvPr>
        </p:nvSpPr>
        <p:spPr>
          <a:xfrm>
            <a:off x="323528" y="1935480"/>
            <a:ext cx="8568952" cy="4389120"/>
          </a:xfrm>
        </p:spPr>
        <p:txBody>
          <a:bodyPr>
            <a:normAutofit lnSpcReduction="10000"/>
          </a:bodyPr>
          <a:lstStyle/>
          <a:p>
            <a:pPr>
              <a:buNone/>
            </a:pPr>
            <a:r>
              <a:rPr lang="tr-TR" b="1" dirty="0" smtClean="0"/>
              <a:t>    </a:t>
            </a:r>
            <a:r>
              <a:rPr lang="tr-TR" dirty="0" smtClean="0"/>
              <a:t>Yapılan iyi bir gözlemle ebeveynler, çocuklarının problem davranışlarının neyi ifade ettiğini anlayabilirler. Yapılan bir kaç günlük gözlemde, davranış ortaya çıkmadan önce ne olduğu, ne zaman, nerede ve kiminle gerçekleştiği gibi bilgiler yardımıyla olumsuz davranışlar hakkında ipucu alınabilir. Ayrıca olumsuz davranışın arkasında açlık, yorgunluk, uykusuzluk gibi fiziksel etkenlerin olup olmadığı, ya da çocuğun olumlu davranışlarının dikkate alınmadığını, önemsenmediğini veya umursanmadığını düşünüp düşünmediği araştırılmalıdır. Unutulmamalıdır ki problemin kaynağını bulmak problemi çözmekten çok daha zordur.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latin typeface="+mn-lt"/>
              </a:rPr>
              <a:t>Çocukların kendilerini iyi hissetmelerini sağlamak</a:t>
            </a:r>
            <a:endParaRPr lang="tr-TR" dirty="0">
              <a:latin typeface="+mn-lt"/>
            </a:endParaRPr>
          </a:p>
        </p:txBody>
      </p:sp>
      <p:sp>
        <p:nvSpPr>
          <p:cNvPr id="3" name="2 İçerik Yer Tutucusu"/>
          <p:cNvSpPr>
            <a:spLocks noGrp="1"/>
          </p:cNvSpPr>
          <p:nvPr>
            <p:ph idx="1"/>
          </p:nvPr>
        </p:nvSpPr>
        <p:spPr>
          <a:xfrm>
            <a:off x="457200" y="1935480"/>
            <a:ext cx="8507288" cy="4805888"/>
          </a:xfrm>
        </p:spPr>
        <p:txBody>
          <a:bodyPr>
            <a:normAutofit fontScale="92500" lnSpcReduction="10000"/>
          </a:bodyPr>
          <a:lstStyle/>
          <a:p>
            <a:pPr marL="0" indent="0">
              <a:buNone/>
            </a:pPr>
            <a:r>
              <a:rPr lang="tr-TR" dirty="0" smtClean="0"/>
              <a:t>Doğru olan davranışı kabul etmek kolaydır. Ebeveynler genellikle çocuklarının iyi davranışlarından dolayı onları övmeyi, değer verdiklerini hissettirmeyi ihmal ederler. Bu da çocukların dikkat çekmek için olumsuz davranışlara yönelmelerine neden olmaktadır. Çocuklar olumlu ya da olumsuz olmasına dikkat etmeksizin genellikle dikkati çeken davranışı tekrar ettiklerinden, yanlış bir denge oluşmaktadır. Olumlu davranışlar karşısında teşekkür etmek, gülümsemek, ne kadar iyi bir iş yaptığını anlatarak ona zaman ayırmak olumlu davranışın tekrar edilmesini ve çocuğun kendini iyi hissetmesini sağlayacaktır . Ayrıca, olumsuz davranışlar ortaya çıktığında görmemezlikten gelmek ve sabırlı olmak, çocuğun bu davranışının ona bir şey kazandırmadığını anlamasına yardımcı olacaktır.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008112"/>
          </a:xfrm>
        </p:spPr>
        <p:txBody>
          <a:bodyPr>
            <a:normAutofit/>
          </a:bodyPr>
          <a:lstStyle/>
          <a:p>
            <a:pPr algn="ctr"/>
            <a:r>
              <a:rPr lang="tr-TR" b="1" dirty="0" smtClean="0">
                <a:latin typeface="+mn-lt"/>
              </a:rPr>
              <a:t>Sınırlar koymak</a:t>
            </a:r>
            <a:endParaRPr lang="tr-TR" dirty="0">
              <a:latin typeface="+mn-lt"/>
            </a:endParaRPr>
          </a:p>
        </p:txBody>
      </p:sp>
      <p:sp>
        <p:nvSpPr>
          <p:cNvPr id="3" name="2 İçerik Yer Tutucusu"/>
          <p:cNvSpPr>
            <a:spLocks noGrp="1"/>
          </p:cNvSpPr>
          <p:nvPr>
            <p:ph idx="1"/>
          </p:nvPr>
        </p:nvSpPr>
        <p:spPr>
          <a:xfrm>
            <a:off x="457200" y="1935480"/>
            <a:ext cx="8579296" cy="4922520"/>
          </a:xfrm>
        </p:spPr>
        <p:txBody>
          <a:bodyPr>
            <a:normAutofit fontScale="92500" lnSpcReduction="20000"/>
          </a:bodyPr>
          <a:lstStyle/>
          <a:p>
            <a:r>
              <a:rPr lang="tr-TR" dirty="0" smtClean="0"/>
              <a:t> Ne ebeveynler ne de çocuklar polis gözetimindeymiş gibi karşı konulması zor bir çok kuralın bulunduğu bir atmosferde yaşamak isterler. Kurallar bir kaç kelimeyle ifade edilebilecek kadar basit olmalı, çocuğa yapılmasını istemediği şeyleri belirtmekle beraber yapılması istenenleri de açıklamalıdır. Çocukların, fiziksel olarak zarar verici davranışlarında hareketleri değil kelimeleri kullanmaları yönünde bir rehberliğe ihtiyaçları vardır. Ayrıca farklı yaşlardaki çocuklardan beklediğimiz davranışlar konusunda da gerçekçi olmamız gerekir . Tutarlı ve uygun sınırlamalar, çocukların kendi davranışlarını kontrol etmelerine yardımcı olacaktır. Yetişkinler, koydukları sınırlamaların uygun olup olmadığını, çocukların ihtiyaçlarını yansıtıp yansıtmadığını, gerçekten gerekli olup olmadığını bir kez daha düşünüp karar vermelidirler.Çünkü çoğu kurallar, çocukların kolaylıkla unutacakları kadar gereksiz ve şaşırtıcı olabilir.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latin typeface="+mn-lt"/>
              </a:rPr>
              <a:t>Problem çözme becerisi kazandırmak</a:t>
            </a:r>
            <a:endParaRPr lang="tr-TR" dirty="0">
              <a:latin typeface="+mn-lt"/>
            </a:endParaRPr>
          </a:p>
        </p:txBody>
      </p:sp>
      <p:sp>
        <p:nvSpPr>
          <p:cNvPr id="3" name="2 İçerik Yer Tutucusu"/>
          <p:cNvSpPr>
            <a:spLocks noGrp="1"/>
          </p:cNvSpPr>
          <p:nvPr>
            <p:ph idx="1"/>
          </p:nvPr>
        </p:nvSpPr>
        <p:spPr/>
        <p:txBody>
          <a:bodyPr>
            <a:normAutofit/>
          </a:bodyPr>
          <a:lstStyle/>
          <a:p>
            <a:pPr>
              <a:buNone/>
            </a:pPr>
            <a:r>
              <a:rPr lang="tr-TR" dirty="0" smtClean="0"/>
              <a:t>   Problemlerin iyi çözümleri ve kötü çözümleri vardır. Fakat bu farklılığı çocuklar nasıl ayırt edecekler?Eğer bir çocuk kabul edilemez bir çözüm önerirse ona açıkça davranışın kabul edilemezliği açıklanmalı ve nedenleri anlatılmalıdır. O çözüm uygulandığında sonucun ne olacağı tartışılmalıdır. Ayrıca her durum için birden çok çözüm olduğu ve her çözümün de sonucu olduğu açıklanmalıdır. Daha sonra denemesi için olumlu çözümler önerilmelidir .</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Fazla müdahale etmemek</a:t>
            </a:r>
            <a:endParaRPr lang="tr-TR" dirty="0"/>
          </a:p>
        </p:txBody>
      </p:sp>
      <p:sp>
        <p:nvSpPr>
          <p:cNvPr id="3" name="2 İçerik Yer Tutucusu"/>
          <p:cNvSpPr>
            <a:spLocks noGrp="1"/>
          </p:cNvSpPr>
          <p:nvPr>
            <p:ph idx="1"/>
          </p:nvPr>
        </p:nvSpPr>
        <p:spPr/>
        <p:txBody>
          <a:bodyPr>
            <a:normAutofit/>
          </a:bodyPr>
          <a:lstStyle/>
          <a:p>
            <a:pPr>
              <a:buNone/>
            </a:pPr>
            <a:r>
              <a:rPr lang="tr-TR" dirty="0" smtClean="0"/>
              <a:t>    Çocukların yanlış ve zarar verici bir davranışı gözlendiğinde, en iyisi aşırı tepki vermemektir. Azarlamak veya cezalandırmak yerine, olumsuz davranışından dolayı onu oyun alanından uzaklaştırmak ya da kısa bir ara verip onu oyundan alıp sessizce oturup bekleyeceği bir yere koymak daha etkili olabilmektedir.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1298408"/>
          </a:xfrm>
        </p:spPr>
        <p:txBody>
          <a:bodyPr>
            <a:normAutofit fontScale="90000"/>
          </a:bodyPr>
          <a:lstStyle/>
          <a:p>
            <a:pPr algn="ctr"/>
            <a:r>
              <a:rPr lang="tr-TR" b="1" dirty="0" smtClean="0">
                <a:latin typeface="+mn-lt"/>
              </a:rPr>
              <a:t>Gerektiğinde uzman yardımı almak</a:t>
            </a:r>
            <a:endParaRPr lang="tr-TR" dirty="0">
              <a:latin typeface="+mn-lt"/>
            </a:endParaRPr>
          </a:p>
        </p:txBody>
      </p:sp>
      <p:sp>
        <p:nvSpPr>
          <p:cNvPr id="3" name="2 İçerik Yer Tutucusu"/>
          <p:cNvSpPr>
            <a:spLocks noGrp="1"/>
          </p:cNvSpPr>
          <p:nvPr>
            <p:ph idx="1"/>
          </p:nvPr>
        </p:nvSpPr>
        <p:spPr/>
        <p:txBody>
          <a:bodyPr/>
          <a:lstStyle/>
          <a:p>
            <a:pPr>
              <a:buNone/>
            </a:pPr>
            <a:r>
              <a:rPr lang="tr-TR" dirty="0" smtClean="0"/>
              <a:t>   </a:t>
            </a:r>
          </a:p>
          <a:p>
            <a:pPr>
              <a:buNone/>
            </a:pPr>
            <a:r>
              <a:rPr lang="tr-TR" dirty="0"/>
              <a:t> </a:t>
            </a:r>
            <a:r>
              <a:rPr lang="tr-TR" dirty="0" smtClean="0"/>
              <a:t>  Bir çok çocuk, okulöncesi yıllarında davranış problemleri göstermekte ve sabırlı ebeveynleri sayesinde problemlerini çözmektedirler. Az bir kısmı bu davranış problemlerinin şiddetine ve süresine bağlı olarak uzman yardımına ihtiyaç duymaktadır.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1370416"/>
          </a:xfrm>
        </p:spPr>
        <p:txBody>
          <a:bodyPr>
            <a:normAutofit fontScale="90000"/>
          </a:bodyPr>
          <a:lstStyle/>
          <a:p>
            <a:pPr algn="ctr"/>
            <a:r>
              <a:rPr lang="tr-TR" b="1" dirty="0" smtClean="0">
                <a:latin typeface="+mn-lt"/>
              </a:rPr>
              <a:t>Çocuğa ve kendinize karşı sabırlı olmak</a:t>
            </a:r>
            <a:endParaRPr lang="tr-TR" dirty="0">
              <a:latin typeface="+mn-lt"/>
            </a:endParaRPr>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Tüm bunları uyguladıktan sonra yapılması gereken bir şey daha vardır; o da yeni iletişim yolları denerken kendinize ve çocuğunuza karşı sabırlı olmak.</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271864"/>
          </a:xfrm>
        </p:spPr>
        <p:txBody>
          <a:bodyPr>
            <a:normAutofit fontScale="62500" lnSpcReduction="20000"/>
          </a:bodyPr>
          <a:lstStyle/>
          <a:p>
            <a:pPr marL="0" indent="0" algn="ctr">
              <a:buNone/>
            </a:pPr>
            <a:r>
              <a:rPr lang="tr-TR" sz="5400" dirty="0"/>
              <a:t>Ç</a:t>
            </a:r>
            <a:r>
              <a:rPr lang="tr-TR" sz="5400" dirty="0" smtClean="0"/>
              <a:t>ağın </a:t>
            </a:r>
            <a:r>
              <a:rPr lang="tr-TR" sz="5400" dirty="0"/>
              <a:t>özelliği çocuklarımızın başarılı olması </a:t>
            </a:r>
            <a:r>
              <a:rPr lang="tr-TR" sz="5400" dirty="0" smtClean="0"/>
              <a:t>ya da sürekli performanslarını </a:t>
            </a:r>
            <a:r>
              <a:rPr lang="tr-TR" sz="5400" dirty="0"/>
              <a:t>ölçmek </a:t>
            </a:r>
            <a:r>
              <a:rPr lang="tr-TR" sz="5400" dirty="0" smtClean="0"/>
              <a:t>değildir. </a:t>
            </a:r>
          </a:p>
          <a:p>
            <a:pPr marL="0" indent="0" algn="ctr">
              <a:buNone/>
            </a:pPr>
            <a:r>
              <a:rPr lang="tr-TR" sz="5400" dirty="0" smtClean="0"/>
              <a:t>Çağın özelliği </a:t>
            </a:r>
            <a:r>
              <a:rPr lang="tr-TR" sz="5400" dirty="0"/>
              <a:t>çocuklarımızı yılmaz hale getirmek ve sorunlarla </a:t>
            </a:r>
            <a:r>
              <a:rPr lang="tr-TR" sz="5400" dirty="0" smtClean="0"/>
              <a:t>baş edebilme </a:t>
            </a:r>
            <a:r>
              <a:rPr lang="tr-TR" sz="5400" dirty="0"/>
              <a:t>kabiliyetlerini </a:t>
            </a:r>
            <a:r>
              <a:rPr lang="tr-TR" sz="5400" dirty="0" smtClean="0"/>
              <a:t>arttırmaktır.</a:t>
            </a:r>
            <a:endParaRPr lang="tr-TR" sz="5400" dirty="0"/>
          </a:p>
          <a:p>
            <a:pPr marL="0" indent="0" algn="ctr">
              <a:buNone/>
            </a:pPr>
            <a:endParaRPr lang="tr-TR" sz="5400" dirty="0" smtClean="0"/>
          </a:p>
          <a:p>
            <a:pPr marL="0" indent="0" algn="ctr">
              <a:buNone/>
            </a:pPr>
            <a:r>
              <a:rPr lang="tr-TR" sz="5400" dirty="0" smtClean="0"/>
              <a:t>TEŞEKKÜRLER</a:t>
            </a:r>
          </a:p>
          <a:p>
            <a:pPr marL="0" indent="0" algn="ctr">
              <a:buNone/>
            </a:pPr>
            <a:endParaRPr lang="tr-TR" sz="5400" dirty="0" smtClean="0"/>
          </a:p>
          <a:p>
            <a:pPr marL="0" indent="0" algn="ctr">
              <a:buNone/>
            </a:pPr>
            <a:r>
              <a:rPr lang="tr-TR" sz="1800" dirty="0" smtClean="0"/>
              <a:t>ARJANTİN İLKOKULU</a:t>
            </a:r>
            <a:br>
              <a:rPr lang="tr-TR" sz="1800" dirty="0" smtClean="0"/>
            </a:br>
            <a:r>
              <a:rPr lang="tr-TR" sz="1800" dirty="0" smtClean="0"/>
              <a:t>REHBERLİK VE PSİKOLOJİK DANIŞMA HİZMETLERİ </a:t>
            </a:r>
            <a:r>
              <a:rPr lang="tr-TR" sz="1800" dirty="0" smtClean="0"/>
              <a:t>SERVİSİ</a:t>
            </a:r>
          </a:p>
          <a:p>
            <a:pPr marL="0" indent="0" algn="ctr">
              <a:buNone/>
            </a:pPr>
            <a:r>
              <a:rPr lang="tr-TR" sz="1800" smtClean="0"/>
              <a:t>MERAL TEMİZYÜREK</a:t>
            </a:r>
            <a:endParaRPr lang="tr-TR" sz="1800" dirty="0"/>
          </a:p>
          <a:p>
            <a:pPr marL="0" indent="0" algn="ctr">
              <a:buNone/>
            </a:pPr>
            <a:endParaRPr lang="tr-TR" sz="5400" dirty="0" smtClean="0"/>
          </a:p>
          <a:p>
            <a:pPr marL="0" indent="0" algn="ctr">
              <a:buNone/>
            </a:pPr>
            <a:endParaRPr lang="tr-TR" sz="5400" dirty="0"/>
          </a:p>
        </p:txBody>
      </p:sp>
    </p:spTree>
    <p:extLst>
      <p:ext uri="{BB962C8B-B14F-4D97-AF65-F5344CB8AC3E}">
        <p14:creationId xmlns:p14="http://schemas.microsoft.com/office/powerpoint/2010/main" val="7626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ANNE BABA TUTUMLARI</a:t>
            </a:r>
            <a:endParaRPr lang="tr-TR" b="1" dirty="0">
              <a:latin typeface="+mn-lt"/>
            </a:endParaRPr>
          </a:p>
        </p:txBody>
      </p:sp>
      <p:sp>
        <p:nvSpPr>
          <p:cNvPr id="7" name="İçerik Yer Tutucusu 6"/>
          <p:cNvSpPr>
            <a:spLocks noGrp="1"/>
          </p:cNvSpPr>
          <p:nvPr>
            <p:ph idx="1"/>
          </p:nvPr>
        </p:nvSpPr>
        <p:spPr/>
        <p:txBody>
          <a:bodyPr>
            <a:normAutofit/>
          </a:bodyPr>
          <a:lstStyle/>
          <a:p>
            <a:pPr marL="0" indent="0">
              <a:buNone/>
            </a:pPr>
            <a:r>
              <a:rPr lang="tr-TR" dirty="0" smtClean="0">
                <a:latin typeface="Comic Sans MS" pitchFamily="66" charset="0"/>
              </a:rPr>
              <a:t> </a:t>
            </a:r>
          </a:p>
          <a:p>
            <a:pPr marL="0" indent="0">
              <a:buNone/>
            </a:pPr>
            <a:r>
              <a:rPr lang="tr-TR" dirty="0" smtClean="0"/>
              <a:t>Bir </a:t>
            </a:r>
            <a:r>
              <a:rPr lang="tr-TR" dirty="0"/>
              <a:t>çocuk için annesi ve babası dünyayı temsil eder. Çocuk, annesi ve babası nasıl davranıyorsa, dünyadaki herkesin de aynı şekilde davranacağını düşünür. </a:t>
            </a:r>
            <a:r>
              <a:rPr lang="tr-TR" dirty="0" smtClean="0"/>
              <a:t>Yani</a:t>
            </a:r>
            <a:r>
              <a:rPr lang="tr-TR" dirty="0"/>
              <a:t>; çocuğun dünyaya ve kendisine ilişkin algısı, anne-babasının ona olan davranışlarına göre şekillenir</a:t>
            </a:r>
            <a:r>
              <a:rPr lang="tr-TR" dirty="0" smtClean="0"/>
              <a:t>.</a:t>
            </a:r>
          </a:p>
          <a:p>
            <a:pPr marL="0" indent="0">
              <a:buNone/>
            </a:pPr>
            <a:endParaRPr lang="tr-TR" u="sng" dirty="0"/>
          </a:p>
          <a:p>
            <a:pPr marL="0" indent="0">
              <a:buNone/>
            </a:pPr>
            <a:endParaRPr lang="tr-TR" dirty="0"/>
          </a:p>
        </p:txBody>
      </p:sp>
      <p:pic>
        <p:nvPicPr>
          <p:cNvPr id="8" name="Picture 4" descr="cocukneseli"/>
          <p:cNvPicPr>
            <a:picLocks noChangeAspect="1" noChangeArrowheads="1"/>
          </p:cNvPicPr>
          <p:nvPr/>
        </p:nvPicPr>
        <p:blipFill>
          <a:blip r:embed="rId2" cstate="print"/>
          <a:srcRect/>
          <a:stretch>
            <a:fillRect/>
          </a:stretch>
        </p:blipFill>
        <p:spPr>
          <a:xfrm>
            <a:off x="6228184" y="4478288"/>
            <a:ext cx="2912825" cy="2379712"/>
          </a:xfrm>
          <a:prstGeom prst="rect">
            <a:avLst/>
          </a:prstGeom>
          <a:noFill/>
        </p:spPr>
      </p:pic>
    </p:spTree>
    <p:extLst>
      <p:ext uri="{BB962C8B-B14F-4D97-AF65-F5344CB8AC3E}">
        <p14:creationId xmlns:p14="http://schemas.microsoft.com/office/powerpoint/2010/main" val="75725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Ailede;  </a:t>
            </a:r>
          </a:p>
          <a:p>
            <a:pPr marL="0" indent="0">
              <a:buNone/>
            </a:pPr>
            <a:r>
              <a:rPr lang="tr-TR" dirty="0"/>
              <a:t>Anne babanın çocukla nasıl iletişim kurduğu, istendik davranışları nasıl kazandırdığı, çocuğun aile içinde bir birey olarak  kabul edilip edilmediği, sevginin nasıl ifade edildiği, eğitimde kullandığı disiplin yöntemleri </a:t>
            </a:r>
            <a:r>
              <a:rPr lang="tr-TR" u="sng" dirty="0"/>
              <a:t>anne baba tutumunun nasıl olduğunu belirler.</a:t>
            </a:r>
          </a:p>
          <a:p>
            <a:endParaRPr lang="tr-TR" dirty="0"/>
          </a:p>
        </p:txBody>
      </p:sp>
      <p:pic>
        <p:nvPicPr>
          <p:cNvPr id="1026" name="Picture 2" descr="https://www.ucarecdn.com/b5e69378-2b9a-45dc-9f7b-6ee068086013/-/resize/700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2024" y="4869160"/>
            <a:ext cx="4139952" cy="1988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53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Gelişim psikolojisinde ebeveynlik tarzları genel olarak </a:t>
            </a:r>
            <a:r>
              <a:rPr lang="tr-TR" sz="2800" b="1" dirty="0" smtClean="0"/>
              <a:t>6 </a:t>
            </a:r>
            <a:r>
              <a:rPr lang="tr-TR" sz="2800" b="1" dirty="0"/>
              <a:t>başlık altında toplanır:</a:t>
            </a:r>
          </a:p>
        </p:txBody>
      </p:sp>
      <p:sp>
        <p:nvSpPr>
          <p:cNvPr id="3" name="İçerik Yer Tutucusu 2"/>
          <p:cNvSpPr>
            <a:spLocks noGrp="1"/>
          </p:cNvSpPr>
          <p:nvPr>
            <p:ph idx="1"/>
          </p:nvPr>
        </p:nvSpPr>
        <p:spPr/>
        <p:txBody>
          <a:bodyPr>
            <a:normAutofit fontScale="92500" lnSpcReduction="20000"/>
          </a:bodyPr>
          <a:lstStyle/>
          <a:p>
            <a:r>
              <a:rPr lang="tr-TR" sz="2800" dirty="0">
                <a:latin typeface="Comic Sans MS" pitchFamily="66" charset="0"/>
              </a:rPr>
              <a:t>AŞIRI KORUYUCU VE </a:t>
            </a:r>
            <a:r>
              <a:rPr lang="tr-TR" sz="2800" dirty="0" smtClean="0">
                <a:latin typeface="Comic Sans MS" pitchFamily="66" charset="0"/>
              </a:rPr>
              <a:t>KAYGILI</a:t>
            </a:r>
          </a:p>
          <a:p>
            <a:pPr marL="0" indent="0">
              <a:buNone/>
            </a:pPr>
            <a:endParaRPr lang="tr-TR" sz="2800" dirty="0" smtClean="0">
              <a:latin typeface="Comic Sans MS" pitchFamily="66" charset="0"/>
            </a:endParaRPr>
          </a:p>
          <a:p>
            <a:r>
              <a:rPr lang="tr-TR" sz="2800" dirty="0">
                <a:latin typeface="Comic Sans MS" pitchFamily="66" charset="0"/>
              </a:rPr>
              <a:t>AŞIRI BASKICI VE </a:t>
            </a:r>
            <a:r>
              <a:rPr lang="tr-TR" sz="2800" dirty="0" smtClean="0">
                <a:latin typeface="Comic Sans MS" pitchFamily="66" charset="0"/>
              </a:rPr>
              <a:t>OTORİTER</a:t>
            </a:r>
          </a:p>
          <a:p>
            <a:pPr marL="0" indent="0">
              <a:buNone/>
            </a:pPr>
            <a:endParaRPr lang="tr-TR" sz="2800" dirty="0" smtClean="0">
              <a:latin typeface="Comic Sans MS" pitchFamily="66" charset="0"/>
            </a:endParaRPr>
          </a:p>
          <a:p>
            <a:r>
              <a:rPr lang="tr-TR" sz="2800" dirty="0">
                <a:latin typeface="Comic Sans MS" pitchFamily="66" charset="0"/>
              </a:rPr>
              <a:t>SINIRSIZ </a:t>
            </a:r>
            <a:r>
              <a:rPr lang="tr-TR" sz="2800" dirty="0" smtClean="0">
                <a:latin typeface="Comic Sans MS" pitchFamily="66" charset="0"/>
              </a:rPr>
              <a:t>ÖZGÜRLÜKÇÜ</a:t>
            </a:r>
          </a:p>
          <a:p>
            <a:pPr marL="0" indent="0">
              <a:buNone/>
            </a:pPr>
            <a:endParaRPr lang="tr-TR" sz="2800" dirty="0">
              <a:latin typeface="Comic Sans MS" pitchFamily="66" charset="0"/>
            </a:endParaRPr>
          </a:p>
          <a:p>
            <a:r>
              <a:rPr lang="tr-TR" sz="2800" dirty="0" smtClean="0">
                <a:latin typeface="Comic Sans MS" pitchFamily="66" charset="0"/>
              </a:rPr>
              <a:t>MÜKEMMELİYETÇİ</a:t>
            </a:r>
          </a:p>
          <a:p>
            <a:pPr marL="0" indent="0">
              <a:buNone/>
            </a:pPr>
            <a:endParaRPr lang="tr-TR" sz="2800" dirty="0">
              <a:latin typeface="Comic Sans MS" pitchFamily="66" charset="0"/>
            </a:endParaRPr>
          </a:p>
          <a:p>
            <a:r>
              <a:rPr lang="tr-TR" sz="2800" dirty="0" smtClean="0">
                <a:latin typeface="Comic Sans MS" pitchFamily="66" charset="0"/>
              </a:rPr>
              <a:t>TUTARSIZ</a:t>
            </a:r>
          </a:p>
          <a:p>
            <a:pPr marL="0" indent="0">
              <a:buNone/>
            </a:pPr>
            <a:endParaRPr lang="tr-TR" dirty="0">
              <a:latin typeface="Comic Sans MS" pitchFamily="66" charset="0"/>
            </a:endParaRPr>
          </a:p>
          <a:p>
            <a:r>
              <a:rPr lang="tr-TR" sz="2800" dirty="0">
                <a:latin typeface="Comic Sans MS" pitchFamily="66" charset="0"/>
              </a:rPr>
              <a:t>DEMOKRATİK</a:t>
            </a:r>
            <a:endParaRPr lang="tr-TR" dirty="0"/>
          </a:p>
        </p:txBody>
      </p:sp>
    </p:spTree>
    <p:extLst>
      <p:ext uri="{BB962C8B-B14F-4D97-AF65-F5344CB8AC3E}">
        <p14:creationId xmlns:p14="http://schemas.microsoft.com/office/powerpoint/2010/main" val="2790786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latin typeface="+mn-lt"/>
              </a:rPr>
              <a:t>Helikopter Ebeveynlik Nedir?</a:t>
            </a:r>
          </a:p>
        </p:txBody>
      </p:sp>
      <p:sp>
        <p:nvSpPr>
          <p:cNvPr id="3" name="İçerik Yer Tutucusu 2"/>
          <p:cNvSpPr>
            <a:spLocks noGrp="1"/>
          </p:cNvSpPr>
          <p:nvPr>
            <p:ph idx="1"/>
          </p:nvPr>
        </p:nvSpPr>
        <p:spPr/>
        <p:txBody>
          <a:bodyPr>
            <a:normAutofit/>
          </a:bodyPr>
          <a:lstStyle/>
          <a:p>
            <a:pPr marL="0" indent="0">
              <a:buNone/>
            </a:pPr>
            <a:r>
              <a:rPr lang="tr-TR" dirty="0" smtClean="0"/>
              <a:t>Yaşam </a:t>
            </a:r>
            <a:r>
              <a:rPr lang="tr-TR" dirty="0"/>
              <a:t>şartları, eğitim politikaları, sınav </a:t>
            </a:r>
            <a:r>
              <a:rPr lang="tr-TR" dirty="0" smtClean="0"/>
              <a:t>sistemleri, medya, kavgacı </a:t>
            </a:r>
            <a:r>
              <a:rPr lang="tr-TR" dirty="0"/>
              <a:t>bir </a:t>
            </a:r>
            <a:r>
              <a:rPr lang="tr-TR" dirty="0" smtClean="0"/>
              <a:t>kültür, gelecek </a:t>
            </a:r>
            <a:r>
              <a:rPr lang="tr-TR" dirty="0"/>
              <a:t>kaygısı gibi faktörler; çocukları için aşırı derecede endişe eden kontrolcü, mükemmeliyetçi ve müdahaleci </a:t>
            </a:r>
            <a:r>
              <a:rPr lang="tr-TR" dirty="0" smtClean="0"/>
              <a:t>ebeveynlerin ortaya çıkması ile sonuçlanabilmektedir. </a:t>
            </a:r>
            <a:r>
              <a:rPr lang="tr-TR" b="1" dirty="0"/>
              <a:t>Helikopter Ebeveynlik </a:t>
            </a:r>
            <a:r>
              <a:rPr lang="tr-TR" b="1" dirty="0" smtClean="0"/>
              <a:t>ç</a:t>
            </a:r>
            <a:r>
              <a:rPr lang="tr-TR" dirty="0" smtClean="0"/>
              <a:t>ocuklarından </a:t>
            </a:r>
            <a:r>
              <a:rPr lang="tr-TR" dirty="0"/>
              <a:t>yüksek başarı bekleyen, sürekli çocuklarının etrafında pervane olan ebeveyn tutumudur. </a:t>
            </a:r>
          </a:p>
        </p:txBody>
      </p:sp>
      <p:pic>
        <p:nvPicPr>
          <p:cNvPr id="2050" name="Picture 2" descr="helikopter ebeveynlik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4941168"/>
            <a:ext cx="3214985" cy="1916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43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28800"/>
            <a:ext cx="8229600" cy="5229200"/>
          </a:xfrm>
        </p:spPr>
        <p:txBody>
          <a:bodyPr>
            <a:normAutofit/>
          </a:bodyPr>
          <a:lstStyle/>
          <a:p>
            <a:pPr marL="0" indent="0">
              <a:buNone/>
            </a:pPr>
            <a:r>
              <a:rPr lang="tr-TR" dirty="0"/>
              <a:t>Genel olarak ebeveynlik davranışlarına baktığımızda kontrolcü davranmanın zararlarını gösteren birçok bilimsel çalışma var. Ancak bu kontrolcü davranışlar çoğu zaman çocuğun davranışlarını bilinçli bir şekilde kısıtlama, hayatına sınırlar koyarak sürekli müdahale etme, bağırarak, tehdit ederek, çocuğu sindirerek istediğini yaptırma gibi olumsuz ve çocuğun iyiliğini çok da ön plana koymayan bir şekilde ortaya çıkıyor. </a:t>
            </a:r>
          </a:p>
        </p:txBody>
      </p:sp>
    </p:spTree>
    <p:extLst>
      <p:ext uri="{BB962C8B-B14F-4D97-AF65-F5344CB8AC3E}">
        <p14:creationId xmlns:p14="http://schemas.microsoft.com/office/powerpoint/2010/main" val="1484955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96752"/>
            <a:ext cx="8229600" cy="4389120"/>
          </a:xfrm>
        </p:spPr>
        <p:txBody>
          <a:bodyPr/>
          <a:lstStyle/>
          <a:p>
            <a:pPr marL="0" indent="0">
              <a:buNone/>
            </a:pPr>
            <a:r>
              <a:rPr lang="tr-TR" dirty="0"/>
              <a:t>Helikopter ebeveynliği bu tarz kontrolcü ebeveynlikten ayıran belki de en önemli özellik amacının aslında tamamen iyi niyetli olması. Helikopter ebeveynler çocuklarını okula götürüyorlar ama sağlıklı bir şekilde oradan ayrılmak yerine, bahçede beklemeyi veya hatta sınıfa girip çocuklarının yanına oturmayı tercih ediyorlar.</a:t>
            </a:r>
          </a:p>
        </p:txBody>
      </p:sp>
      <p:pic>
        <p:nvPicPr>
          <p:cNvPr id="4098" name="Picture 2" descr="https://www.egitimpedia.com/wp-content/uploads/2018/04/paren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4581128"/>
            <a:ext cx="3486249" cy="2169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04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84784"/>
            <a:ext cx="8229600" cy="4839816"/>
          </a:xfrm>
        </p:spPr>
        <p:txBody>
          <a:bodyPr>
            <a:normAutofit/>
          </a:bodyPr>
          <a:lstStyle/>
          <a:p>
            <a:pPr marL="0" indent="0">
              <a:buNone/>
            </a:pPr>
            <a:r>
              <a:rPr lang="tr-TR" dirty="0" smtClean="0"/>
              <a:t>Bu </a:t>
            </a:r>
            <a:r>
              <a:rPr lang="tr-TR" dirty="0"/>
              <a:t>ebeveynler sıcak ve şefkatli. Çocuklarının hayatlarına dahil olmayı onlara yaptıkları bir iyilik olarak görüyorlar. Ancak bunu yaparken insan gelişiminde kendiliğinden oluşması gereken otonomi kazanma, kendi kararlarını kendi veren ve kendi ayakları üzerinde durabilen bir birey olma yeteneğini çocuklarının ellerinden alıyorlar. Çocuklarının hayatlarında fiziksel ve duygusal olarak yer edinmeyen ve bu şekilde çocuklarına zarar veren ebeveynlerin aksine helikopter ebeveynler bu konuda aşırıya kaçıyorlar ve çocuklarının bireyselleşme sürecini sekteye uğratıyorlar.</a:t>
            </a:r>
          </a:p>
        </p:txBody>
      </p:sp>
    </p:spTree>
    <p:extLst>
      <p:ext uri="{BB962C8B-B14F-4D97-AF65-F5344CB8AC3E}">
        <p14:creationId xmlns:p14="http://schemas.microsoft.com/office/powerpoint/2010/main" val="161643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477</TotalTime>
  <Words>1315</Words>
  <Application>Microsoft Office PowerPoint</Application>
  <PresentationFormat>Ekran Gösterisi (4:3)</PresentationFormat>
  <Paragraphs>94</Paragraphs>
  <Slides>29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Calibri</vt:lpstr>
      <vt:lpstr>Comic Sans MS</vt:lpstr>
      <vt:lpstr>Constantia</vt:lpstr>
      <vt:lpstr>Wingdings 2</vt:lpstr>
      <vt:lpstr>Akış</vt:lpstr>
      <vt:lpstr>Pozitif Disiplin ve  Çocuklarda Öz Denetim Becerisini Geliştirme</vt:lpstr>
      <vt:lpstr>PowerPoint Sunusu</vt:lpstr>
      <vt:lpstr>ANNE BABA TUTUMLARI</vt:lpstr>
      <vt:lpstr>PowerPoint Sunusu</vt:lpstr>
      <vt:lpstr>Gelişim psikolojisinde ebeveynlik tarzları genel olarak 6 başlık altında toplanır:</vt:lpstr>
      <vt:lpstr>Helikopter Ebeveynlik Nedir?</vt:lpstr>
      <vt:lpstr>PowerPoint Sunusu</vt:lpstr>
      <vt:lpstr>PowerPoint Sunusu</vt:lpstr>
      <vt:lpstr>PowerPoint Sunusu</vt:lpstr>
      <vt:lpstr>PowerPoint Sunusu</vt:lpstr>
      <vt:lpstr>PowerPoint Sunusu</vt:lpstr>
      <vt:lpstr>Pozitif Disiplin</vt:lpstr>
      <vt:lpstr>Pozitif disiplinin iki temel amacı vardır;</vt:lpstr>
      <vt:lpstr>PowerPoint Sunusu</vt:lpstr>
      <vt:lpstr>Öz Denetim</vt:lpstr>
      <vt:lpstr>PowerPoint Sunusu</vt:lpstr>
      <vt:lpstr>Çocuklar Öz Denetimi Nasıl Kazanır? </vt:lpstr>
      <vt:lpstr>     ÇOCUKLARDA ÖZ DENETİMİ SAĞLAMA YOLLARI </vt:lpstr>
      <vt:lpstr>Sevgiyi ifade etme ve koşulsuz sevme</vt:lpstr>
      <vt:lpstr>Tutarlı olmak</vt:lpstr>
      <vt:lpstr>İletişimde açık olmak</vt:lpstr>
      <vt:lpstr>Problem davranışı anlamak</vt:lpstr>
      <vt:lpstr>Çocukların kendilerini iyi hissetmelerini sağlamak</vt:lpstr>
      <vt:lpstr>Sınırlar koymak</vt:lpstr>
      <vt:lpstr>Problem çözme becerisi kazandırmak</vt:lpstr>
      <vt:lpstr>Fazla müdahale etmemek</vt:lpstr>
      <vt:lpstr>Gerektiğinde uzman yardımı almak</vt:lpstr>
      <vt:lpstr>Çocuğa ve kendinize karşı sabırlı olmak</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Pozitif Disiplin Tekniği ve Çocuklarda Öz Denetimi Sağlama Yolları</dc:title>
  <dc:creator>REHBERLİK SERVİSİ</dc:creator>
  <cp:lastModifiedBy>HP</cp:lastModifiedBy>
  <cp:revision>51</cp:revision>
  <dcterms:created xsi:type="dcterms:W3CDTF">2019-12-02T08:04:29Z</dcterms:created>
  <dcterms:modified xsi:type="dcterms:W3CDTF">2021-11-23T07:49:35Z</dcterms:modified>
</cp:coreProperties>
</file>